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4" r:id="rId2"/>
    <p:sldId id="263" r:id="rId3"/>
    <p:sldId id="265" r:id="rId4"/>
    <p:sldId id="269" r:id="rId5"/>
    <p:sldId id="266" r:id="rId6"/>
    <p:sldId id="267" r:id="rId7"/>
    <p:sldId id="268" r:id="rId8"/>
    <p:sldId id="270" r:id="rId9"/>
    <p:sldId id="271" r:id="rId10"/>
    <p:sldId id="272" r:id="rId11"/>
    <p:sldId id="275" r:id="rId12"/>
    <p:sldId id="276" r:id="rId13"/>
    <p:sldId id="257" r:id="rId14"/>
    <p:sldId id="258" r:id="rId15"/>
    <p:sldId id="262" r:id="rId16"/>
    <p:sldId id="260" r:id="rId17"/>
    <p:sldId id="274" r:id="rId18"/>
    <p:sldId id="277" r:id="rId19"/>
    <p:sldId id="278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0"/>
    <a:srgbClr val="000000"/>
    <a:srgbClr val="3A3E3F"/>
    <a:srgbClr val="632A8E"/>
    <a:srgbClr val="BA8CDC"/>
    <a:srgbClr val="7F6000"/>
    <a:srgbClr val="9A57CD"/>
    <a:srgbClr val="2E8EE4"/>
    <a:srgbClr val="4472C4"/>
    <a:srgbClr val="6A8E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84964" autoAdjust="0"/>
  </p:normalViewPr>
  <p:slideViewPr>
    <p:cSldViewPr snapToGrid="0">
      <p:cViewPr>
        <p:scale>
          <a:sx n="400" d="100"/>
          <a:sy n="400" d="100"/>
        </p:scale>
        <p:origin x="-27345" y="-138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AC1E9-3E82-4A62-AF19-0295C6351D44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FB828-7FE4-42D1-BEA2-6A733FD1B1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one of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fav</a:t>
            </a:r>
            <a:r>
              <a:rPr lang="fr-FR" dirty="0"/>
              <a:t> topic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5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721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053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228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859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Blind spots of lots of test strategies is due to the fact that dev doesn’t take lot of time to code integration tests (vs. unit ones)</a:t>
            </a:r>
          </a:p>
          <a:p>
            <a:r>
              <a:rPr lang="en-GB" dirty="0"/>
              <a:t>We trade off former approaches (UT x IT) in </a:t>
            </a:r>
            <a:r>
              <a:rPr lang="en-GB" dirty="0" err="1"/>
              <a:t>favor</a:t>
            </a:r>
            <a:r>
              <a:rPr lang="en-GB" dirty="0"/>
              <a:t> of quietness in production whatever the dev team.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Realizing that We realized that dev took more time to unit test than to integration tests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Dev dedicate a lot more times to unit test than integration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500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72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https://miro.medium.com/max/7788/1*0aU36QSwzY0no7XEjoyM7g.jpeg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83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17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/>
              <a:t>After more than 15 years of TDD practice, we are describing here a testing strategy (</a:t>
            </a:r>
            <a:r>
              <a:rPr lang="en-GB" sz="1200" i="1" dirty="0">
                <a:solidFill>
                  <a:schemeClr val="bg1"/>
                </a:solidFill>
              </a:rPr>
              <a:t>outside-in diamond</a:t>
            </a:r>
            <a:r>
              <a:rPr lang="en-GB" sz="1200" b="0" dirty="0"/>
              <a:t>) that works amazingly well in many of our contexts (clients, domains , teams, cultures)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450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Premature optimization: Split the make it work and the make </a:t>
            </a:r>
            <a:r>
              <a:rPr lang="en-US"/>
              <a:t>it better</a:t>
            </a:r>
          </a:p>
          <a:p>
            <a:endParaRPr lang="en-US" dirty="0"/>
          </a:p>
          <a:p>
            <a:r>
              <a:rPr lang="en-US" dirty="0"/>
              <a:t>YAGNI: focus only on what really matter.</a:t>
            </a:r>
          </a:p>
          <a:p>
            <a:endParaRPr lang="en-US" dirty="0"/>
          </a:p>
          <a:p>
            <a:r>
              <a:rPr lang="en-US" dirty="0"/>
              <a:t>More relaxed – Against Procrastination and premature optimizations</a:t>
            </a:r>
          </a:p>
          <a:p>
            <a:r>
              <a:rPr lang="en-US" dirty="0"/>
              <a:t>More efficient – Progressive consolidation with baby steps</a:t>
            </a:r>
          </a:p>
          <a:p>
            <a:r>
              <a:rPr lang="en-US" dirty="0"/>
              <a:t>More relevant – Outside-in embraces YAGNI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88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48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46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209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62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30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507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6C5F-B178-4852-A47C-17E9709ED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435" y="1381599"/>
            <a:ext cx="10381130" cy="2865650"/>
          </a:xfrm>
        </p:spPr>
        <p:txBody>
          <a:bodyPr anchor="b">
            <a:normAutofit/>
          </a:bodyPr>
          <a:lstStyle>
            <a:lvl1pPr algn="ctr">
              <a:defRPr sz="5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2D431-CDBA-498E-8B7B-005EAEF8E825}"/>
              </a:ext>
            </a:extLst>
          </p:cNvPr>
          <p:cNvSpPr txBox="1"/>
          <p:nvPr userDrawn="1"/>
        </p:nvSpPr>
        <p:spPr>
          <a:xfrm>
            <a:off x="98214" y="655260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V 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EC943-2F3C-4AA0-9678-8827A308C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44" y="5118039"/>
            <a:ext cx="2730111" cy="111024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C5BD6C6-4B3B-4540-A9D2-FE7DA1BC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0966"/>
            <a:ext cx="9144000" cy="831649"/>
          </a:xfrm>
        </p:spPr>
        <p:txBody>
          <a:bodyPr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05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F5E9-D85B-4678-8C16-D85A1314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E44E8-A9E7-4F7D-8868-07D5A3E4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5CFD-D7B3-4D99-B93A-3287FE73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8B6D-C926-4312-8C69-B1D2C980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3B3F5-750D-4E5A-8744-65C32AF4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F6BF-7731-4A8E-878D-5AFB6D50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800FE-BCDA-44B1-8841-40A3D36E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Alte Haas Grotesk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B609E-3C40-4104-81C2-820300D3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BFDA-7B8F-4452-90A2-4540B26A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A9DE3-9A43-4527-B965-C366E4A5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4BDC9-07CB-44F4-935C-C6E47689C3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69" y="6225655"/>
            <a:ext cx="877630" cy="3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0EA-F87D-4935-9809-CDAE4C09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1FFC-2248-4889-A9FD-0AA094E3F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91707-2696-4C2E-A8F1-D74DAAE31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0E09F-6E97-4243-853D-AED2901A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3ED63-8135-4A01-8B46-C7344447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BED99-6DE4-46B8-88C8-0CA069A1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70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A97F-8DDD-4507-903A-231361F8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2DDFA-3A97-48C3-9D55-FA687169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0903D-6558-4862-A0E0-1C1FC5E2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BA655-FDC8-4AA5-9AAA-72F96B6AC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07766-73FA-4F3E-B92B-03CDC11F4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B568E-3D4A-4024-99EB-1BCDE5EC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44839-BAEB-4590-86D2-122AFE9D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9EE2B-9D4A-4CB4-8336-AD7CD97D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5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2DA7-4B63-4146-841D-31AE970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2CA61-43FC-4AD3-A464-32A75B13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594A1-877A-41A6-AF8C-328551E9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F180-992F-48EC-BC27-1A3D427D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60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786-A954-4272-8034-15DDEDBB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endParaRPr lang="en-GB" dirty="0">
              <a:latin typeface="Alte Haas Grotesk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E0EE3-71E9-4DAF-A194-38F99D3D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3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76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23CE78-4379-43B3-8710-83E48914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7BA3-BCED-4B9C-BEDB-E848D3CA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B4D5-0F4B-4F18-AF53-C75557E18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51274-909D-40D3-8647-7A772501693C}"/>
              </a:ext>
            </a:extLst>
          </p:cNvPr>
          <p:cNvSpPr txBox="1"/>
          <p:nvPr userDrawn="1"/>
        </p:nvSpPr>
        <p:spPr>
          <a:xfrm>
            <a:off x="98214" y="655260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V 1.2</a:t>
            </a:r>
          </a:p>
        </p:txBody>
      </p:sp>
    </p:spTree>
    <p:extLst>
      <p:ext uri="{BB962C8B-B14F-4D97-AF65-F5344CB8AC3E}">
        <p14:creationId xmlns:p14="http://schemas.microsoft.com/office/powerpoint/2010/main" val="27019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lte Haas Grotesk" panose="020005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257242"/>
            <a:ext cx="6045004" cy="2876905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Write Antifragile &amp; Domain-Driven Tests with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E658D3-B212-488E-A84A-2D341D5A884C}"/>
              </a:ext>
            </a:extLst>
          </p:cNvPr>
          <p:cNvGrpSpPr/>
          <p:nvPr/>
        </p:nvGrpSpPr>
        <p:grpSpPr>
          <a:xfrm>
            <a:off x="6802192" y="958968"/>
            <a:ext cx="10575814" cy="5490088"/>
            <a:chOff x="2103866" y="167348"/>
            <a:chExt cx="10575814" cy="54900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F85473-D4A1-410C-A65F-B5010DF64DFF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44EBD1-67FC-4EB1-B5D0-BD7900DC6371}"/>
                </a:ext>
              </a:extLst>
            </p:cNvPr>
            <p:cNvSpPr txBox="1"/>
            <p:nvPr/>
          </p:nvSpPr>
          <p:spPr>
            <a:xfrm>
              <a:off x="2103866" y="25256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29236-4A34-4B42-AB96-72035974381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1E2D97F-0879-4F40-A1CD-265245A5C283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149FD-8091-44F7-9C92-EC0CEABCF39B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C711A1-7D09-411A-AA4D-2A2464B14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415FA9F-8CD8-432F-B053-19CDB833C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D6ADDC-FEE6-45D9-9CF3-F5D7A4617C7C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F203C1-CF7A-4C0D-A01C-5E04C1FB9774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F1A847-40A1-48BB-848C-64FC63EB0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F215AA-F362-4873-A090-CE7E2074E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A9FAC9-0094-4C9B-900D-50839FAF2FC7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12123A3-A500-401E-A336-AF4507700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20" y="6112258"/>
            <a:ext cx="1087394" cy="442207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90345" y="1856131"/>
            <a:ext cx="4798332" cy="25091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4800" cap="all" dirty="0">
                <a:solidFill>
                  <a:srgbClr val="2E8EE4"/>
                </a:solidFill>
              </a:rPr>
              <a:t>Outside-in diamond</a:t>
            </a:r>
            <a:r>
              <a:rPr lang="en-US" sz="4800" cap="all" dirty="0"/>
              <a:t>    </a:t>
            </a:r>
            <a:br>
              <a:rPr lang="en-US" sz="4800" cap="all" dirty="0"/>
            </a:br>
            <a:r>
              <a:rPr lang="en-US" sz="4800" dirty="0">
                <a:solidFill>
                  <a:schemeClr val="bg1"/>
                </a:solidFill>
              </a:rPr>
              <a:t>TDD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6459E-9CAD-4DB9-854D-95162987D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46" y="2604746"/>
            <a:ext cx="486903" cy="486903"/>
          </a:xfrm>
          <a:prstGeom prst="rect">
            <a:avLst/>
          </a:prstGeom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8494E067-FDDD-49D2-BC76-F8B90F0B830B}"/>
              </a:ext>
            </a:extLst>
          </p:cNvPr>
          <p:cNvSpPr txBox="1">
            <a:spLocks/>
          </p:cNvSpPr>
          <p:nvPr/>
        </p:nvSpPr>
        <p:spPr>
          <a:xfrm rot="18840000">
            <a:off x="1615834" y="4902224"/>
            <a:ext cx="4355474" cy="108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Thomas PIERRAIN        @tpierrain </a:t>
            </a:r>
            <a:r>
              <a:rPr lang="en-US" sz="1200" dirty="0">
                <a:latin typeface="Bahnschrift SemiLight Condensed" panose="020B0502040204020203" pitchFamily="34" charset="0"/>
              </a:rPr>
              <a:t>(</a:t>
            </a:r>
            <a:r>
              <a:rPr lang="el-GR" sz="1200" b="1" dirty="0">
                <a:latin typeface="Bahnschrift SemiLight Condensed" panose="020B0502040204020203" pitchFamily="34" charset="0"/>
              </a:rPr>
              <a:t>υ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ca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dr</a:t>
            </a:r>
            <a:r>
              <a:rPr lang="el-GR" sz="1200" b="1" dirty="0">
                <a:latin typeface="Bahnschrift SemiLight Condensed" panose="020B0502040204020203" pitchFamily="34" charset="0"/>
              </a:rPr>
              <a:t>ι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ven</a:t>
            </a:r>
            <a:r>
              <a:rPr lang="en-US" sz="1200" dirty="0">
                <a:latin typeface="Bahnschrift SemiLight Condensed" panose="020B0502040204020203" pitchFamily="34" charset="0"/>
              </a:rPr>
              <a:t>)</a:t>
            </a:r>
            <a:endParaRPr lang="en-GB" sz="900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6AA99-4164-4A16-9405-E10BDB2BE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21F1F"/>
              </a:clrFrom>
              <a:clrTo>
                <a:srgbClr val="221F1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6" t="17818" r="14212" b="20938"/>
          <a:stretch/>
        </p:blipFill>
        <p:spPr>
          <a:xfrm>
            <a:off x="749720" y="5118965"/>
            <a:ext cx="1142416" cy="9208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DB22AD-2D10-48B7-AFFC-A71D8DB3677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5362">
            <a:off x="2944113" y="5386360"/>
            <a:ext cx="335025" cy="3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5873C5-3B22-4772-8AD2-39C7AD51B28C}"/>
              </a:ext>
            </a:extLst>
          </p:cNvPr>
          <p:cNvSpPr txBox="1"/>
          <p:nvPr/>
        </p:nvSpPr>
        <p:spPr>
          <a:xfrm>
            <a:off x="2743026" y="447059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3347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</a:p>
          <a:p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 less refactoring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CC2099-59EB-4B87-A7E0-EAD83A77017E}"/>
              </a:ext>
            </a:extLst>
          </p:cNvPr>
          <p:cNvSpPr txBox="1"/>
          <p:nvPr/>
        </p:nvSpPr>
        <p:spPr>
          <a:xfrm>
            <a:off x="2743026" y="447059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05543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23" y="-793082"/>
            <a:ext cx="14772395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Blind spots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01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82833DD-AD8A-44FB-9DD1-0B1D995C1AE3}"/>
              </a:ext>
            </a:extLst>
          </p:cNvPr>
          <p:cNvSpPr/>
          <p:nvPr/>
        </p:nvSpPr>
        <p:spPr>
          <a:xfrm>
            <a:off x="4363965" y="-1"/>
            <a:ext cx="7809593" cy="175065"/>
          </a:xfrm>
          <a:prstGeom prst="triangle">
            <a:avLst>
              <a:gd name="adj" fmla="val 84553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9F5850A-0D96-4B08-A418-2485E651E750}"/>
              </a:ext>
            </a:extLst>
          </p:cNvPr>
          <p:cNvSpPr/>
          <p:nvPr/>
        </p:nvSpPr>
        <p:spPr>
          <a:xfrm rot="10800000">
            <a:off x="4281564" y="5655994"/>
            <a:ext cx="1027641" cy="334726"/>
          </a:xfrm>
          <a:prstGeom prst="triangle">
            <a:avLst>
              <a:gd name="adj" fmla="val 43912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FB5ED179-6DC0-4D18-B19E-08D0E451037B}"/>
              </a:ext>
            </a:extLst>
          </p:cNvPr>
          <p:cNvSpPr/>
          <p:nvPr/>
        </p:nvSpPr>
        <p:spPr>
          <a:xfrm>
            <a:off x="4352411" y="168524"/>
            <a:ext cx="7256310" cy="83772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0302C7E-F390-40F7-9DD0-8F2676F58BE8}"/>
              </a:ext>
            </a:extLst>
          </p:cNvPr>
          <p:cNvSpPr/>
          <p:nvPr/>
        </p:nvSpPr>
        <p:spPr>
          <a:xfrm>
            <a:off x="4615650" y="1025990"/>
            <a:ext cx="7256310" cy="728077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98C7FA10-904F-4318-9252-B1DDCE0C3A16}"/>
              </a:ext>
            </a:extLst>
          </p:cNvPr>
          <p:cNvSpPr/>
          <p:nvPr/>
        </p:nvSpPr>
        <p:spPr>
          <a:xfrm>
            <a:off x="4285561" y="4640040"/>
            <a:ext cx="5457507" cy="1021541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4F7A167-F6C0-4F96-AC15-53E05271C3BD}"/>
              </a:ext>
            </a:extLst>
          </p:cNvPr>
          <p:cNvSpPr/>
          <p:nvPr/>
        </p:nvSpPr>
        <p:spPr>
          <a:xfrm>
            <a:off x="5157802" y="1810568"/>
            <a:ext cx="5502177" cy="275938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20066B0B-E133-46A0-97E1-551F4370115B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191D2-6CBA-4FF3-985D-236E02774F51}"/>
              </a:ext>
            </a:extLst>
          </p:cNvPr>
          <p:cNvSpPr txBox="1"/>
          <p:nvPr/>
        </p:nvSpPr>
        <p:spPr>
          <a:xfrm>
            <a:off x="7890485" y="2057403"/>
            <a:ext cx="4302053" cy="228472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000" cap="all" dirty="0">
                <a:solidFill>
                  <a:schemeClr val="tx1"/>
                </a:solidFill>
              </a:rPr>
              <a:t>It all starts here…</a:t>
            </a:r>
          </a:p>
          <a:p>
            <a:r>
              <a:rPr lang="en-GB" sz="1000" cap="all" dirty="0"/>
              <a:t>Outside-in TDD</a:t>
            </a:r>
          </a:p>
          <a:p>
            <a:r>
              <a:rPr lang="en-GB" sz="1000" cap="all" dirty="0"/>
              <a:t>Behavioural &amp; Domain-Driven</a:t>
            </a:r>
          </a:p>
          <a:p>
            <a:r>
              <a:rPr lang="en-GB" sz="1000" cap="all" dirty="0"/>
              <a:t>Bloody Fast</a:t>
            </a:r>
          </a:p>
          <a:p>
            <a:r>
              <a:rPr lang="en-GB" sz="1000" cap="all" dirty="0"/>
              <a:t>Autonomous &amp; Concise </a:t>
            </a:r>
            <a:br>
              <a:rPr lang="en-GB" sz="1000" cap="all" dirty="0"/>
            </a:br>
            <a:r>
              <a:rPr lang="en-GB" sz="1000" cap="all" dirty="0"/>
              <a:t>(builders &amp; Fuzzers to setup)</a:t>
            </a:r>
          </a:p>
          <a:p>
            <a:r>
              <a:rPr lang="en-GB" sz="1000" strike="sngStrike" cap="all" dirty="0"/>
              <a:t>NO I/O</a:t>
            </a:r>
            <a:r>
              <a:rPr lang="en-GB" sz="1000" cap="all" dirty="0"/>
              <a:t> </a:t>
            </a:r>
            <a:r>
              <a:rPr lang="en-GB" sz="1000" cap="all" dirty="0">
                <a:sym typeface="Wingdings" panose="05000000000000000000" pitchFamily="2" charset="2"/>
              </a:rPr>
              <a:t> “last miles” stubs</a:t>
            </a:r>
            <a:endParaRPr lang="en-GB" sz="1000" cap="all" dirty="0"/>
          </a:p>
          <a:p>
            <a:r>
              <a:rPr lang="en-GB" sz="1000" cap="all" dirty="0"/>
              <a:t>Deterministic &amp; Isolated</a:t>
            </a:r>
          </a:p>
          <a:p>
            <a:r>
              <a:rPr lang="en-GB" sz="1000" cap="all" dirty="0"/>
              <a:t>The outer loop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94424-A177-41A7-B169-58EEE9058656}"/>
              </a:ext>
            </a:extLst>
          </p:cNvPr>
          <p:cNvSpPr txBox="1"/>
          <p:nvPr/>
        </p:nvSpPr>
        <p:spPr>
          <a:xfrm>
            <a:off x="8517269" y="4712998"/>
            <a:ext cx="3675269" cy="1093104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r">
              <a:spcAft>
                <a:spcPts val="600"/>
              </a:spcAft>
            </a:pPr>
            <a:r>
              <a:rPr lang="en-GB" sz="1000" b="1" cap="all" dirty="0">
                <a:latin typeface="Alte Haas Grotesk" panose="02000503000000020004" pitchFamily="2" charset="0"/>
              </a:rPr>
              <a:t>For complex parts only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Behavioural &amp; Domain-Driven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Bloody Fast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Deterministic &amp; Isolated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The inner (optional) loop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F73F57-C17B-41BB-9F19-7307245EF6EA}"/>
              </a:ext>
            </a:extLst>
          </p:cNvPr>
          <p:cNvSpPr txBox="1"/>
          <p:nvPr/>
        </p:nvSpPr>
        <p:spPr>
          <a:xfrm>
            <a:off x="8929660" y="1086906"/>
            <a:ext cx="3262878" cy="611821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900" cap="all" dirty="0">
                <a:solidFill>
                  <a:schemeClr val="tx1"/>
                </a:solidFill>
              </a:rPr>
              <a:t>Are we still compliant with…?</a:t>
            </a:r>
          </a:p>
          <a:p>
            <a:r>
              <a:rPr lang="en-US" sz="900" cap="all" dirty="0"/>
              <a:t>Some real systems involved</a:t>
            </a:r>
          </a:p>
          <a:p>
            <a:r>
              <a:rPr lang="en-US" sz="900" cap="all" dirty="0"/>
              <a:t>Ensure that Stubs </a:t>
            </a:r>
            <a:r>
              <a:rPr lang="en-US" sz="900" cap="all" dirty="0">
                <a:sym typeface="Wingdings" panose="05000000000000000000" pitchFamily="2" charset="2"/>
              </a:rPr>
              <a:t></a:t>
            </a:r>
            <a:r>
              <a:rPr lang="en-US" sz="900" cap="all" dirty="0"/>
              <a:t> Real systems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EA4B75-5D4E-4B52-91A8-CD8394C34CF6}"/>
              </a:ext>
            </a:extLst>
          </p:cNvPr>
          <p:cNvSpPr txBox="1"/>
          <p:nvPr/>
        </p:nvSpPr>
        <p:spPr>
          <a:xfrm>
            <a:off x="10133020" y="212037"/>
            <a:ext cx="2063935" cy="7429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800" cap="all" dirty="0">
                <a:solidFill>
                  <a:schemeClr val="tx1"/>
                </a:solidFill>
              </a:rPr>
              <a:t>Checking In real life…</a:t>
            </a:r>
          </a:p>
          <a:p>
            <a:r>
              <a:rPr lang="en-US" sz="800" cap="all" dirty="0"/>
              <a:t>All real systems involved</a:t>
            </a:r>
            <a:br>
              <a:rPr lang="en-US" sz="800" cap="all" dirty="0"/>
            </a:br>
            <a:br>
              <a:rPr lang="en-US" sz="800" cap="all" dirty="0"/>
            </a:br>
            <a:r>
              <a:rPr lang="en-US" sz="800" cap="all" dirty="0"/>
              <a:t>May be Manual sometimes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D190CC-5098-44DF-AF4F-DCE5AAC43ADA}"/>
              </a:ext>
            </a:extLst>
          </p:cNvPr>
          <p:cNvCxnSpPr>
            <a:cxnSpLocks/>
          </p:cNvCxnSpPr>
          <p:nvPr/>
        </p:nvCxnSpPr>
        <p:spPr>
          <a:xfrm>
            <a:off x="5512261" y="4601156"/>
            <a:ext cx="685118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00FD95-94F1-42B0-960F-D81CC136EB3F}"/>
              </a:ext>
            </a:extLst>
          </p:cNvPr>
          <p:cNvCxnSpPr>
            <a:cxnSpLocks/>
          </p:cNvCxnSpPr>
          <p:nvPr/>
        </p:nvCxnSpPr>
        <p:spPr>
          <a:xfrm>
            <a:off x="8302301" y="1807400"/>
            <a:ext cx="411829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19116E-E0F1-48FD-8FFD-BF2FA9E9D84D}"/>
              </a:ext>
            </a:extLst>
          </p:cNvPr>
          <p:cNvCxnSpPr>
            <a:cxnSpLocks/>
          </p:cNvCxnSpPr>
          <p:nvPr/>
        </p:nvCxnSpPr>
        <p:spPr>
          <a:xfrm>
            <a:off x="8287012" y="975065"/>
            <a:ext cx="419073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7BBC72F-3EA1-4D41-BD07-DCF56FF0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0372228" y="2138146"/>
            <a:ext cx="216036" cy="273948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49C7C53-FB20-4F54-ACC0-2D38CF354911}"/>
              </a:ext>
            </a:extLst>
          </p:cNvPr>
          <p:cNvSpPr/>
          <p:nvPr/>
        </p:nvSpPr>
        <p:spPr>
          <a:xfrm>
            <a:off x="1003047" y="219606"/>
            <a:ext cx="2130201" cy="57483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A7AC0A-A7F7-48DC-8322-8BFCFDEF8C65}"/>
              </a:ext>
            </a:extLst>
          </p:cNvPr>
          <p:cNvGrpSpPr/>
          <p:nvPr/>
        </p:nvGrpSpPr>
        <p:grpSpPr>
          <a:xfrm>
            <a:off x="2196230" y="167348"/>
            <a:ext cx="10483450" cy="5490088"/>
            <a:chOff x="2196230" y="167348"/>
            <a:chExt cx="10483450" cy="5490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DCAAC5-5393-4E21-94B8-B994E272AAB9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EE7483-493D-4D0B-A673-70DCD94C7F56}"/>
                </a:ext>
              </a:extLst>
            </p:cNvPr>
            <p:cNvSpPr txBox="1"/>
            <p:nvPr/>
          </p:nvSpPr>
          <p:spPr>
            <a:xfrm>
              <a:off x="2196230" y="26272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C587DE-C272-460D-A633-383240641EC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629DE1F8-0B24-4BCB-BC13-7A5965481DEA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C74FBA-5857-47CD-A1AB-DC115FAADB05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6A3C7062-BEBC-485A-99CC-BB9434F0BE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84A09AC-B8BD-4293-BDAF-1361787EB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7E1689-99A0-4AE0-B54E-F3574166211B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8ECB0E-B585-42D0-AA6F-0E457D1D7A89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3D2001-0389-4CD8-B948-36A2C11A5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B5E459-2823-408C-A83E-28553A52C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0BA09A-F119-4342-9081-6DBBF1CB8954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72A0D1-D099-4018-9ADE-AC4FA434BF58}"/>
              </a:ext>
            </a:extLst>
          </p:cNvPr>
          <p:cNvGrpSpPr/>
          <p:nvPr/>
        </p:nvGrpSpPr>
        <p:grpSpPr>
          <a:xfrm>
            <a:off x="553361" y="258183"/>
            <a:ext cx="984420" cy="658404"/>
            <a:chOff x="174299" y="509897"/>
            <a:chExt cx="984420" cy="658404"/>
          </a:xfrm>
          <a:solidFill>
            <a:schemeClr val="bg1"/>
          </a:solidFill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16F5DD-014B-4E86-9DE5-1D25053D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13524" y="509897"/>
              <a:ext cx="945195" cy="481552"/>
            </a:xfrm>
            <a:prstGeom prst="rect">
              <a:avLst/>
            </a:prstGeom>
            <a:grp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9D8247-CF2B-4EE2-8682-3AE5B1710B57}"/>
                </a:ext>
              </a:extLst>
            </p:cNvPr>
            <p:cNvSpPr txBox="1"/>
            <p:nvPr/>
          </p:nvSpPr>
          <p:spPr>
            <a:xfrm>
              <a:off x="174299" y="937469"/>
              <a:ext cx="98410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cap="all" dirty="0"/>
                <a:t>From this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2C29DE3-0876-4439-9691-3F7AD5A5DB53}"/>
              </a:ext>
            </a:extLst>
          </p:cNvPr>
          <p:cNvSpPr txBox="1"/>
          <p:nvPr/>
        </p:nvSpPr>
        <p:spPr>
          <a:xfrm>
            <a:off x="1650318" y="349830"/>
            <a:ext cx="12817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cap="all" dirty="0"/>
              <a:t>To this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7F3CD85-B155-4DB1-B743-D16B608EEF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364666" y="1645940"/>
            <a:ext cx="526862" cy="6071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0269B5-AB38-4637-9387-1B2E7DABB68F}"/>
              </a:ext>
            </a:extLst>
          </p:cNvPr>
          <p:cNvSpPr txBox="1"/>
          <p:nvPr/>
        </p:nvSpPr>
        <p:spPr>
          <a:xfrm>
            <a:off x="1145689" y="2216749"/>
            <a:ext cx="94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Start</a:t>
            </a:r>
            <a:b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</a:br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CB4889-1059-4E49-BCED-924D60FDCAB9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</p:spTree>
    <p:extLst>
      <p:ext uri="{BB962C8B-B14F-4D97-AF65-F5344CB8AC3E}">
        <p14:creationId xmlns:p14="http://schemas.microsoft.com/office/powerpoint/2010/main" val="1535703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04F96C86-E2BD-442C-90E2-3DF0467F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340AED3-61B4-4762-B21A-2802EB1E0736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2F3223-64B5-4C10-BC00-14BBD0F2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7" r="12234"/>
          <a:stretch/>
        </p:blipFill>
        <p:spPr>
          <a:xfrm>
            <a:off x="338322" y="4382258"/>
            <a:ext cx="4045570" cy="1955164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1964EB-962C-4D62-82C6-A23559D38030}"/>
              </a:ext>
            </a:extLst>
          </p:cNvPr>
          <p:cNvCxnSpPr>
            <a:cxnSpLocks/>
          </p:cNvCxnSpPr>
          <p:nvPr/>
        </p:nvCxnSpPr>
        <p:spPr>
          <a:xfrm flipV="1">
            <a:off x="3321492" y="1360227"/>
            <a:ext cx="718245" cy="163793"/>
          </a:xfrm>
          <a:prstGeom prst="straightConnector1">
            <a:avLst/>
          </a:prstGeom>
          <a:ln w="22225">
            <a:solidFill>
              <a:srgbClr val="6A8E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768DE1-C001-4F89-BC40-BA324CEA3DCC}"/>
              </a:ext>
            </a:extLst>
          </p:cNvPr>
          <p:cNvCxnSpPr>
            <a:cxnSpLocks/>
          </p:cNvCxnSpPr>
          <p:nvPr/>
        </p:nvCxnSpPr>
        <p:spPr>
          <a:xfrm flipH="1">
            <a:off x="1069009" y="3459480"/>
            <a:ext cx="486421" cy="825390"/>
          </a:xfrm>
          <a:prstGeom prst="straightConnector1">
            <a:avLst/>
          </a:prstGeom>
          <a:ln w="22225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5840655" y="4458275"/>
            <a:ext cx="6120302" cy="15120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Can you Give me </a:t>
            </a:r>
            <a:b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an example?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46D5E-0D08-4E1D-943C-4F2521D446BB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A63B0-6EDC-48A0-A09A-873F290AB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3" r="4943"/>
          <a:stretch/>
        </p:blipFill>
        <p:spPr>
          <a:xfrm>
            <a:off x="4128642" y="200580"/>
            <a:ext cx="7782644" cy="4369707"/>
          </a:xfrm>
          <a:prstGeom prst="rect">
            <a:avLst/>
          </a:prstGeom>
          <a:ln w="19050">
            <a:solidFill>
              <a:srgbClr val="6A8ED0"/>
            </a:solidFill>
          </a:ln>
        </p:spPr>
      </p:pic>
    </p:spTree>
    <p:extLst>
      <p:ext uri="{BB962C8B-B14F-4D97-AF65-F5344CB8AC3E}">
        <p14:creationId xmlns:p14="http://schemas.microsoft.com/office/powerpoint/2010/main" val="2308468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-226088" y="5997525"/>
            <a:ext cx="12524723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392D2-CD53-4F96-A5A0-4C04D75E9B6A}"/>
              </a:ext>
            </a:extLst>
          </p:cNvPr>
          <p:cNvSpPr/>
          <p:nvPr/>
        </p:nvSpPr>
        <p:spPr>
          <a:xfrm>
            <a:off x="-105508" y="-71432"/>
            <a:ext cx="12355193" cy="60762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F91708C-8799-4976-BFC2-FFFB59FA87E7}"/>
              </a:ext>
            </a:extLst>
          </p:cNvPr>
          <p:cNvSpPr/>
          <p:nvPr/>
        </p:nvSpPr>
        <p:spPr>
          <a:xfrm flipV="1">
            <a:off x="-78158" y="0"/>
            <a:ext cx="6862148" cy="70701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10039034" y="181167"/>
            <a:ext cx="175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577780" y="5996936"/>
            <a:ext cx="11868215" cy="793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8D7C8-4950-47BE-BD61-EF3D0BF2B5A2}"/>
              </a:ext>
            </a:extLst>
          </p:cNvPr>
          <p:cNvSpPr txBox="1"/>
          <p:nvPr/>
        </p:nvSpPr>
        <p:spPr>
          <a:xfrm>
            <a:off x="5691023" y="74210"/>
            <a:ext cx="4207296" cy="15578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What you test is what you ship…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No more bad surprises in situation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</a:rPr>
              <a:t>&gt;&gt; everything is tested assembled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no more code plumbing leaks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cap="all" dirty="0">
                <a:latin typeface="Chantilly-Light" pitchFamily="2" charset="0"/>
              </a:rPr>
              <a:t>&gt;&gt;</a:t>
            </a:r>
            <a:r>
              <a:rPr lang="en-GB" sz="900" b="0" cap="all" dirty="0">
                <a:latin typeface="Chantilly-Light" pitchFamily="2" charset="0"/>
              </a:rPr>
              <a:t> Our Acceptance tests cover everything (but I/O)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complementary contract (integration) tests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A </a:t>
            </a:r>
            <a:r>
              <a:rPr lang="en-US" sz="900" b="0" cap="all" dirty="0">
                <a:latin typeface="Chantilly-Light" pitchFamily="2" charset="0"/>
              </a:rPr>
              <a:t>guarantee that the stubs we use to speed our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Acceptance tests are faithful to reality</a:t>
            </a:r>
            <a:endParaRPr lang="en-GB" sz="900" b="0" cap="all" dirty="0">
              <a:latin typeface="Chantilly-Ligh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08EB9A-9AD4-4711-B3CB-884DB4B5CA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1B08B6-DB85-4AB9-B6D3-EAC4F3A302B3}"/>
              </a:ext>
            </a:extLst>
          </p:cNvPr>
          <p:cNvSpPr txBox="1"/>
          <p:nvPr/>
        </p:nvSpPr>
        <p:spPr>
          <a:xfrm>
            <a:off x="9342013" y="958000"/>
            <a:ext cx="2673470" cy="15102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100" cap="all" dirty="0">
                <a:solidFill>
                  <a:schemeClr val="tx1"/>
                </a:solidFill>
              </a:rPr>
              <a:t>Easier for Junior DEVs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They are More focused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on the system behaviors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&gt;&gt; it Enforces Yagni</a:t>
            </a:r>
          </a:p>
          <a:p>
            <a:r>
              <a:rPr lang="en-US" sz="900" b="0" cap="all" dirty="0">
                <a:latin typeface="Chantilly-Light" pitchFamily="2" charset="0"/>
              </a:rPr>
              <a:t>They code less fragile tests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(no more implementation tests)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it </a:t>
            </a:r>
            <a:r>
              <a:rPr lang="en-US" sz="900" b="0" cap="all" dirty="0">
                <a:latin typeface="Chantilly-Light" pitchFamily="2" charset="0"/>
              </a:rPr>
              <a:t>Eases merciless Refactoring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CF5FE-47C3-450A-BBC5-DE96AE5D4889}"/>
              </a:ext>
            </a:extLst>
          </p:cNvPr>
          <p:cNvGrpSpPr/>
          <p:nvPr/>
        </p:nvGrpSpPr>
        <p:grpSpPr>
          <a:xfrm>
            <a:off x="2328372" y="1544312"/>
            <a:ext cx="5644324" cy="3753205"/>
            <a:chOff x="1957411" y="1842942"/>
            <a:chExt cx="5644324" cy="3753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90CFF8-D689-4191-8285-C10578B3834A}"/>
                </a:ext>
              </a:extLst>
            </p:cNvPr>
            <p:cNvSpPr txBox="1"/>
            <p:nvPr/>
          </p:nvSpPr>
          <p:spPr>
            <a:xfrm>
              <a:off x="4531572" y="1842942"/>
              <a:ext cx="19093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How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C809DC-5124-4F4B-80FA-8DFF13345C02}"/>
                </a:ext>
              </a:extLst>
            </p:cNvPr>
            <p:cNvSpPr txBox="1"/>
            <p:nvPr/>
          </p:nvSpPr>
          <p:spPr>
            <a:xfrm>
              <a:off x="1957411" y="4160147"/>
              <a:ext cx="3067523" cy="1436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r>
                <a:rPr lang="en-GB" sz="1100" cap="all" dirty="0">
                  <a:solidFill>
                    <a:schemeClr val="tx1"/>
                  </a:solidFill>
                </a:rPr>
                <a:t>Friendly patterns &amp; tools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DDD &amp; Hexagonal architecture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Builders &amp; Fuzzers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for acceptance tests setup 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live-testing tools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0B353D-5799-4E3E-9B2A-40B87093C299}"/>
                </a:ext>
              </a:extLst>
            </p:cNvPr>
            <p:cNvSpPr txBox="1"/>
            <p:nvPr/>
          </p:nvSpPr>
          <p:spPr>
            <a:xfrm>
              <a:off x="2982250" y="2407305"/>
              <a:ext cx="4619485" cy="253844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pPr>
                <a:spcAft>
                  <a:spcPts val="1000"/>
                </a:spcAft>
              </a:pPr>
              <a:r>
                <a:rPr lang="en-GB" sz="1100" cap="all" dirty="0">
                  <a:solidFill>
                    <a:schemeClr val="tx1"/>
                  </a:solidFill>
                </a:rPr>
                <a:t>Specific Outside-in TDD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Double loop </a:t>
              </a:r>
              <a:r>
                <a:rPr lang="en-GB" sz="900" b="0" cap="all" dirty="0">
                  <a:latin typeface="Chantilly-Light" pitchFamily="2" charset="0"/>
                  <a:sym typeface="Wingdings" panose="05000000000000000000" pitchFamily="2" charset="2"/>
                </a:rPr>
                <a:t> </a:t>
              </a:r>
              <a:r>
                <a:rPr lang="en-US" sz="900" b="0" cap="all" dirty="0">
                  <a:latin typeface="Chantilly-Light" pitchFamily="2" charset="0"/>
                </a:rPr>
                <a:t>one and a half loop instead</a:t>
              </a:r>
              <a:br>
                <a:rPr lang="en-US" sz="900" b="0" cap="all" dirty="0">
                  <a:latin typeface="Chantilly-Light" pitchFamily="2" charset="0"/>
                </a:rPr>
              </a:br>
              <a:r>
                <a:rPr lang="en-US" sz="900" b="0" cap="all" dirty="0">
                  <a:latin typeface="Chantilly-Light" pitchFamily="2" charset="0"/>
                </a:rPr>
                <a:t>(Fine-grained unit tests only whenever facing difficulties)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Still Baby steps FTW!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only the external systems are stubbed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Acceptance tests cover adapters code too!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(only the adaptation code in action, not its I/O)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Behavioural and domain-driven tests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(DDD Ubiquitous language)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Blazing-fast acceptance tests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FE37340-C341-44C8-98CC-C36EDF4DE334}"/>
              </a:ext>
            </a:extLst>
          </p:cNvPr>
          <p:cNvSpPr txBox="1"/>
          <p:nvPr/>
        </p:nvSpPr>
        <p:spPr>
          <a:xfrm>
            <a:off x="8929176" y="2683312"/>
            <a:ext cx="236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But…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EDB33A-D522-4B5D-B3E0-FFD23DE78F61}"/>
              </a:ext>
            </a:extLst>
          </p:cNvPr>
          <p:cNvSpPr txBox="1"/>
          <p:nvPr/>
        </p:nvSpPr>
        <p:spPr>
          <a:xfrm>
            <a:off x="8275782" y="3305819"/>
            <a:ext cx="3739701" cy="153276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…What about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Combinatory explosion of test cases?!?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lots of concise &amp; easy to write acceptance tests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(powered by fuzzers) were more than sufficient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in 85% of our </a:t>
            </a:r>
            <a:r>
              <a:rPr lang="en-GB" sz="900" b="0" cap="all" dirty="0" err="1">
                <a:latin typeface="Chantilly-Light" pitchFamily="2" charset="0"/>
                <a:sym typeface="Wingdings" panose="05000000000000000000" pitchFamily="2" charset="2"/>
              </a:rPr>
              <a:t>xp</a:t>
            </a:r>
            <a:endParaRPr lang="en-GB" sz="900" b="0" cap="all" dirty="0">
              <a:latin typeface="Chantilly-Light" pitchFamily="2" charset="0"/>
              <a:sym typeface="Wingdings" panose="05000000000000000000" pitchFamily="2" charset="2"/>
            </a:endParaRP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Surgical identification of bug spots?!?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 no big deal actually. very episodically, You just debug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your reproductible acceptance test and… TADA!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(this point was just cargo-cult psychological barrier)</a:t>
            </a:r>
            <a:endParaRPr lang="en-US" sz="1100" cap="all" dirty="0">
              <a:solidFill>
                <a:srgbClr val="4472C4"/>
              </a:solidFill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E78A2-1A2E-4821-AF1C-BE0A202B001A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D4EEF-8296-4CC6-A988-8B37C6D50964}"/>
              </a:ext>
            </a:extLst>
          </p:cNvPr>
          <p:cNvSpPr txBox="1"/>
          <p:nvPr/>
        </p:nvSpPr>
        <p:spPr>
          <a:xfrm>
            <a:off x="1051034" y="5217989"/>
            <a:ext cx="11010419" cy="7785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US" sz="1050" b="0" cap="all" dirty="0">
                <a:solidFill>
                  <a:schemeClr val="tx1"/>
                </a:solidFill>
                <a:latin typeface="Chantilly-Light" charset="0"/>
                <a:ea typeface="Chantilly-Light" charset="0"/>
                <a:cs typeface="Chantilly-Light" charset="0"/>
                <a:sym typeface="Wingdings" panose="05000000000000000000" pitchFamily="2" charset="2"/>
              </a:rPr>
              <a:t>Dev people dislike to write enough integration tests (vs. unit ones). This explains lots of Blind Spots &amp; Failures of classical test strategies</a:t>
            </a:r>
          </a:p>
          <a:p>
            <a:pPr>
              <a:spcAft>
                <a:spcPts val="1000"/>
              </a:spcAft>
            </a:pP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 We've tradeoff former approaches (UT </a:t>
            </a:r>
            <a:r>
              <a:rPr lang="en-US" sz="1050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 IT) in favor of safeness in production whatever the vigilance of the dev team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DF4A12-F9B8-49D8-9A9D-72D89FBEC4F2}"/>
              </a:ext>
            </a:extLst>
          </p:cNvPr>
          <p:cNvCxnSpPr>
            <a:cxnSpLocks/>
          </p:cNvCxnSpPr>
          <p:nvPr/>
        </p:nvCxnSpPr>
        <p:spPr>
          <a:xfrm>
            <a:off x="544947" y="5192284"/>
            <a:ext cx="1176989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35" idx="3"/>
          </p:cNvCxnSpPr>
          <p:nvPr/>
        </p:nvCxnSpPr>
        <p:spPr>
          <a:xfrm flipH="1">
            <a:off x="5421624" y="1929033"/>
            <a:ext cx="1390289" cy="2909555"/>
          </a:xfrm>
          <a:prstGeom prst="bentConnector4">
            <a:avLst>
              <a:gd name="adj1" fmla="val -89773"/>
              <a:gd name="adj2" fmla="val 9995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23414" y="4098753"/>
            <a:ext cx="0" cy="9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3" idx="3"/>
          </p:cNvCxnSpPr>
          <p:nvPr/>
        </p:nvCxnSpPr>
        <p:spPr>
          <a:xfrm>
            <a:off x="11293205" y="3068033"/>
            <a:ext cx="805890" cy="177055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3"/>
          </p:cNvCxnSpPr>
          <p:nvPr/>
        </p:nvCxnSpPr>
        <p:spPr>
          <a:xfrm>
            <a:off x="11797852" y="565888"/>
            <a:ext cx="266452" cy="171480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>
            <a:off x="9535783" y="958713"/>
            <a:ext cx="1087930" cy="243844"/>
          </a:xfrm>
          <a:prstGeom prst="bentConnector3">
            <a:avLst>
              <a:gd name="adj1" fmla="val 42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957234" y="142809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001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DB09C-2F74-4E80-9389-046A1637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cap="all" dirty="0"/>
              <a:t>Binary is for machine </a:t>
            </a:r>
            <a:br>
              <a:rPr lang="en-GB" cap="all" dirty="0"/>
            </a:br>
            <a:r>
              <a:rPr lang="en-GB" cap="all" dirty="0"/>
              <a:t>Code is for people</a:t>
            </a:r>
            <a:br>
              <a:rPr lang="en-GB" cap="all" dirty="0"/>
            </a:br>
            <a:br>
              <a:rPr lang="en-GB" cap="all" dirty="0"/>
            </a:br>
            <a:r>
              <a:rPr lang="en-GB" cap="all" dirty="0"/>
              <a:t>We care people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58301-B971-48EA-B6F1-88BF8BF6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3927"/>
            <a:ext cx="10515600" cy="875723"/>
          </a:xfrm>
        </p:spPr>
        <p:txBody>
          <a:bodyPr>
            <a:normAutofit/>
          </a:bodyPr>
          <a:lstStyle/>
          <a:p>
            <a:r>
              <a:rPr lang="en-GB" sz="1400" b="0" dirty="0"/>
              <a:t>Special thanks to: </a:t>
            </a:r>
            <a:r>
              <a:rPr lang="en-GB" sz="1400" dirty="0"/>
              <a:t>Cyrille DUPUYDAUBY</a:t>
            </a:r>
            <a:r>
              <a:rPr lang="en-GB" sz="1400" b="0" dirty="0"/>
              <a:t> &amp; </a:t>
            </a:r>
            <a:r>
              <a:rPr lang="en-GB" sz="1400" dirty="0"/>
              <a:t>Rui CARVALHO</a:t>
            </a:r>
            <a:r>
              <a:rPr lang="en-GB" sz="1400" b="0" dirty="0"/>
              <a:t> for their kind 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2091506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DA91C794-7AC0-40C3-9A17-238CC87E3259}"/>
              </a:ext>
            </a:extLst>
          </p:cNvPr>
          <p:cNvSpPr/>
          <p:nvPr/>
        </p:nvSpPr>
        <p:spPr>
          <a:xfrm>
            <a:off x="3698923" y="3220992"/>
            <a:ext cx="331656" cy="416016"/>
          </a:xfrm>
          <a:prstGeom prst="flowChartMagneticDisk">
            <a:avLst/>
          </a:prstGeom>
          <a:solidFill>
            <a:srgbClr val="BF9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AF997D-3F0D-42FD-8C53-4CAE1402940E}"/>
              </a:ext>
            </a:extLst>
          </p:cNvPr>
          <p:cNvSpPr/>
          <p:nvPr/>
        </p:nvSpPr>
        <p:spPr>
          <a:xfrm>
            <a:off x="4999629" y="3220992"/>
            <a:ext cx="1039625" cy="10396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E85D8-E8C4-4548-9CB8-384539171106}"/>
              </a:ext>
            </a:extLst>
          </p:cNvPr>
          <p:cNvSpPr/>
          <p:nvPr/>
        </p:nvSpPr>
        <p:spPr>
          <a:xfrm>
            <a:off x="5129284" y="3373393"/>
            <a:ext cx="770978" cy="770978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FC929D-3BFB-4DEF-8047-246E75D4EA13}"/>
              </a:ext>
            </a:extLst>
          </p:cNvPr>
          <p:cNvSpPr/>
          <p:nvPr/>
        </p:nvSpPr>
        <p:spPr>
          <a:xfrm>
            <a:off x="5250975" y="3525792"/>
            <a:ext cx="540225" cy="5402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FE009069-3E71-43BC-B220-6816391BFD93}"/>
              </a:ext>
            </a:extLst>
          </p:cNvPr>
          <p:cNvSpPr/>
          <p:nvPr/>
        </p:nvSpPr>
        <p:spPr>
          <a:xfrm rot="18900000">
            <a:off x="4958014" y="3184883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05BF0A-1D79-4CB2-8FD8-F77E172653A9}"/>
              </a:ext>
            </a:extLst>
          </p:cNvPr>
          <p:cNvSpPr/>
          <p:nvPr/>
        </p:nvSpPr>
        <p:spPr>
          <a:xfrm>
            <a:off x="7640471" y="3234643"/>
            <a:ext cx="1039625" cy="10396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AB367F-3347-40CC-87D5-F94B71A7A49E}"/>
              </a:ext>
            </a:extLst>
          </p:cNvPr>
          <p:cNvSpPr/>
          <p:nvPr/>
        </p:nvSpPr>
        <p:spPr>
          <a:xfrm>
            <a:off x="7770126" y="3387044"/>
            <a:ext cx="770978" cy="770978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C89A24-4A51-4298-AED8-1C048C697448}"/>
              </a:ext>
            </a:extLst>
          </p:cNvPr>
          <p:cNvSpPr/>
          <p:nvPr/>
        </p:nvSpPr>
        <p:spPr>
          <a:xfrm>
            <a:off x="7891817" y="3539443"/>
            <a:ext cx="540225" cy="5402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B218A3-34B8-487E-B03A-11A3C771DCE1}"/>
              </a:ext>
            </a:extLst>
          </p:cNvPr>
          <p:cNvSpPr/>
          <p:nvPr/>
        </p:nvSpPr>
        <p:spPr>
          <a:xfrm flipH="1">
            <a:off x="8122693" y="3687294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132AF28A-6ED5-464A-9FF7-F0BB7CBE86F5}"/>
              </a:ext>
            </a:extLst>
          </p:cNvPr>
          <p:cNvSpPr/>
          <p:nvPr/>
        </p:nvSpPr>
        <p:spPr>
          <a:xfrm rot="18900000">
            <a:off x="7598856" y="3198534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459FC4-1D4A-462E-84D6-672D42F634F9}"/>
              </a:ext>
            </a:extLst>
          </p:cNvPr>
          <p:cNvSpPr/>
          <p:nvPr/>
        </p:nvSpPr>
        <p:spPr>
          <a:xfrm flipH="1">
            <a:off x="5481851" y="3673643"/>
            <a:ext cx="76199" cy="7619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F552FC-03BB-4B91-8BA5-78704F6DEC85}"/>
              </a:ext>
            </a:extLst>
          </p:cNvPr>
          <p:cNvSpPr/>
          <p:nvPr/>
        </p:nvSpPr>
        <p:spPr>
          <a:xfrm>
            <a:off x="1603610" y="4561047"/>
            <a:ext cx="1039625" cy="10396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CAEBBA-350F-4BCC-9247-A87357D5CB59}"/>
              </a:ext>
            </a:extLst>
          </p:cNvPr>
          <p:cNvSpPr/>
          <p:nvPr/>
        </p:nvSpPr>
        <p:spPr>
          <a:xfrm>
            <a:off x="1733265" y="4713448"/>
            <a:ext cx="770978" cy="770978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632437-32BA-48F3-8D4F-D1CA740B90FF}"/>
              </a:ext>
            </a:extLst>
          </p:cNvPr>
          <p:cNvSpPr/>
          <p:nvPr/>
        </p:nvSpPr>
        <p:spPr>
          <a:xfrm>
            <a:off x="1854956" y="4865847"/>
            <a:ext cx="540225" cy="5402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Partial Circle 39">
            <a:extLst>
              <a:ext uri="{FF2B5EF4-FFF2-40B4-BE49-F238E27FC236}">
                <a16:creationId xmlns:a16="http://schemas.microsoft.com/office/drawing/2014/main" id="{092A2B99-3523-42E7-9F1C-CE87B546E921}"/>
              </a:ext>
            </a:extLst>
          </p:cNvPr>
          <p:cNvSpPr/>
          <p:nvPr/>
        </p:nvSpPr>
        <p:spPr>
          <a:xfrm rot="18900000">
            <a:off x="1561995" y="4524938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F01158-A9BE-4968-800F-9A5B8B3A89F4}"/>
              </a:ext>
            </a:extLst>
          </p:cNvPr>
          <p:cNvSpPr/>
          <p:nvPr/>
        </p:nvSpPr>
        <p:spPr>
          <a:xfrm flipH="1">
            <a:off x="2085832" y="5013698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86576F4-5B67-456A-A102-5A818425B831}"/>
              </a:ext>
            </a:extLst>
          </p:cNvPr>
          <p:cNvSpPr/>
          <p:nvPr/>
        </p:nvSpPr>
        <p:spPr>
          <a:xfrm>
            <a:off x="6579505" y="5530289"/>
            <a:ext cx="318280" cy="355549"/>
          </a:xfrm>
          <a:prstGeom prst="flowChartMagneticDisk">
            <a:avLst/>
          </a:prstGeom>
          <a:solidFill>
            <a:srgbClr val="BF9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7BCAA9D3-5B99-4CE2-A165-F06FC12FC4E4}"/>
              </a:ext>
            </a:extLst>
          </p:cNvPr>
          <p:cNvSpPr/>
          <p:nvPr/>
        </p:nvSpPr>
        <p:spPr>
          <a:xfrm>
            <a:off x="618293" y="4448586"/>
            <a:ext cx="747046" cy="834521"/>
          </a:xfrm>
          <a:prstGeom prst="flowChartMagneticDisk">
            <a:avLst/>
          </a:prstGeom>
          <a:solidFill>
            <a:srgbClr val="BF9000"/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58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C443-0127-4E04-A932-E0411B10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2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47D72-E094-493A-BC38-423A8BAD6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55" y="82968"/>
            <a:ext cx="8888889" cy="66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9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247"/>
            <a:ext cx="10515600" cy="1561000"/>
          </a:xfrm>
        </p:spPr>
        <p:txBody>
          <a:bodyPr anchor="t"/>
          <a:lstStyle/>
          <a:p>
            <a:r>
              <a:rPr lang="en-GB" dirty="0"/>
              <a:t>Disclaimers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7DB0-FD7B-4FB2-894E-4E073EE2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3088"/>
            <a:ext cx="10515600" cy="4057650"/>
          </a:xfrm>
        </p:spPr>
        <p:txBody>
          <a:bodyPr anchor="ctr"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3600" dirty="0">
                <a:solidFill>
                  <a:schemeClr val="bg1"/>
                </a:solidFill>
              </a:rPr>
              <a:t>There is no silver bullet</a:t>
            </a:r>
            <a:r>
              <a:rPr lang="en-GB" sz="1600" b="0" dirty="0"/>
              <a:t> Your testing strategy &amp; techniques must always be chosen accordingly to your context (both human &amp; technical)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As long as you can understand &amp; </a:t>
            </a:r>
            <a:r>
              <a:rPr lang="en-GB" sz="3600" dirty="0">
                <a:solidFill>
                  <a:schemeClr val="bg1"/>
                </a:solidFill>
              </a:rPr>
              <a:t>explain your trade-offs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ther</a:t>
            </a:r>
            <a:r>
              <a:rPr lang="en-GB" sz="1600" b="0" dirty="0">
                <a:solidFill>
                  <a:srgbClr val="E7E6E6">
                    <a:lumMod val="50000"/>
                  </a:srgbClr>
                </a:solidFill>
              </a:rPr>
              <a:t>e is no reason not to explore new paths…</a:t>
            </a:r>
            <a:endParaRPr lang="en-GB" sz="36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Thanks to </a:t>
            </a:r>
            <a:r>
              <a:rPr lang="en-GB" sz="1600" dirty="0"/>
              <a:t>Kent Beck</a:t>
            </a:r>
            <a:r>
              <a:rPr lang="en-GB" sz="1600" b="0" dirty="0"/>
              <a:t>, </a:t>
            </a:r>
            <a:r>
              <a:rPr lang="en-GB" sz="1600" dirty="0"/>
              <a:t>Martin Fowler</a:t>
            </a:r>
            <a:r>
              <a:rPr lang="en-GB" sz="1600" b="0" dirty="0"/>
              <a:t>, </a:t>
            </a:r>
            <a:r>
              <a:rPr lang="en-GB" sz="1600" dirty="0"/>
              <a:t>Michael Feathers</a:t>
            </a:r>
            <a:r>
              <a:rPr lang="en-GB" sz="1600" b="0" dirty="0"/>
              <a:t>, </a:t>
            </a:r>
            <a:r>
              <a:rPr lang="en-GB" sz="1600" dirty="0"/>
              <a:t>Nat Pryce</a:t>
            </a:r>
            <a:r>
              <a:rPr lang="en-GB" sz="1600" b="0" dirty="0"/>
              <a:t> &amp; </a:t>
            </a:r>
            <a:r>
              <a:rPr lang="en-GB" sz="1600" dirty="0"/>
              <a:t>Steve Freeman</a:t>
            </a:r>
            <a:r>
              <a:rPr lang="en-GB" sz="1600" b="0" dirty="0"/>
              <a:t> for their great source of inspiration over the years  </a:t>
            </a:r>
            <a:r>
              <a:rPr lang="en-GB" sz="3600" dirty="0">
                <a:solidFill>
                  <a:schemeClr val="bg1"/>
                </a:solidFill>
              </a:rPr>
              <a:t>#shouldersOfGiants</a:t>
            </a:r>
          </a:p>
        </p:txBody>
      </p:sp>
    </p:spTree>
    <p:extLst>
      <p:ext uri="{BB962C8B-B14F-4D97-AF65-F5344CB8AC3E}">
        <p14:creationId xmlns:p14="http://schemas.microsoft.com/office/powerpoint/2010/main" val="255201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6045004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Why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4307D09-2D4D-4ACA-AB21-A08102944E56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relaxed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More efficient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relevant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5BDE3-28B8-48E3-B391-736676D2326B}"/>
              </a:ext>
            </a:extLst>
          </p:cNvPr>
          <p:cNvGrpSpPr/>
          <p:nvPr/>
        </p:nvGrpSpPr>
        <p:grpSpPr>
          <a:xfrm>
            <a:off x="7616750" y="841290"/>
            <a:ext cx="2646188" cy="4164066"/>
            <a:chOff x="7616750" y="841290"/>
            <a:chExt cx="2646188" cy="4164066"/>
          </a:xfrm>
        </p:grpSpPr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09E15D1F-14C6-4997-BED8-CA8197EBC98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94219" y="2867091"/>
              <a:ext cx="3156107" cy="1120424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A5B603-137C-478C-99DE-55AF254F0E3F}"/>
                </a:ext>
              </a:extLst>
            </p:cNvPr>
            <p:cNvSpPr txBox="1"/>
            <p:nvPr/>
          </p:nvSpPr>
          <p:spPr>
            <a:xfrm>
              <a:off x="7616750" y="841290"/>
              <a:ext cx="2646188" cy="92042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Baby steps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eradicate Procrastination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premature optimizations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DC298D-4FB6-4220-A61D-8B9D9E6D52AD}"/>
              </a:ext>
            </a:extLst>
          </p:cNvPr>
          <p:cNvGrpSpPr/>
          <p:nvPr/>
        </p:nvGrpSpPr>
        <p:grpSpPr>
          <a:xfrm>
            <a:off x="6069052" y="2382524"/>
            <a:ext cx="2052549" cy="1197405"/>
            <a:chOff x="6069052" y="2382524"/>
            <a:chExt cx="2052549" cy="11974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BBD859-2044-46D7-80E5-33B24908E835}"/>
                </a:ext>
              </a:extLst>
            </p:cNvPr>
            <p:cNvSpPr txBox="1"/>
            <p:nvPr/>
          </p:nvSpPr>
          <p:spPr>
            <a:xfrm>
              <a:off x="6069052" y="2382524"/>
              <a:ext cx="205254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Less debugging with Live testing tools</a:t>
              </a:r>
              <a:endPara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5CB2318-FA5E-406C-B51D-A866CF75219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969961" y="3281260"/>
              <a:ext cx="438058" cy="15927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1EB35-BDA0-4E18-8B49-C2B126D353E7}"/>
              </a:ext>
            </a:extLst>
          </p:cNvPr>
          <p:cNvGrpSpPr/>
          <p:nvPr/>
        </p:nvGrpSpPr>
        <p:grpSpPr>
          <a:xfrm>
            <a:off x="5591489" y="5773141"/>
            <a:ext cx="3571081" cy="674200"/>
            <a:chOff x="5591489" y="5773141"/>
            <a:chExt cx="3571081" cy="674200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A6C3E81-18C9-462A-BDD0-D8979F15A6CE}"/>
                </a:ext>
              </a:extLst>
            </p:cNvPr>
            <p:cNvCxnSpPr>
              <a:cxnSpLocks/>
            </p:cNvCxnSpPr>
            <p:nvPr/>
          </p:nvCxnSpPr>
          <p:spPr>
            <a:xfrm>
              <a:off x="7748620" y="6118865"/>
              <a:ext cx="1413950" cy="130301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322304-E622-46D8-A45B-E96DBF40DE9D}"/>
                </a:ext>
              </a:extLst>
            </p:cNvPr>
            <p:cNvSpPr txBox="1"/>
            <p:nvPr/>
          </p:nvSpPr>
          <p:spPr>
            <a:xfrm>
              <a:off x="5591489" y="5773141"/>
              <a:ext cx="2010575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Shared and clarified mental models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D3D15E-CB34-4D7F-9E7B-8FFEB3BA8375}"/>
              </a:ext>
            </a:extLst>
          </p:cNvPr>
          <p:cNvGrpSpPr/>
          <p:nvPr/>
        </p:nvGrpSpPr>
        <p:grpSpPr>
          <a:xfrm>
            <a:off x="2823629" y="5673126"/>
            <a:ext cx="2739284" cy="489534"/>
            <a:chOff x="2823629" y="5673126"/>
            <a:chExt cx="2739284" cy="4895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DDF67E-3B3A-4F3D-ACFC-61BE8C513805}"/>
                </a:ext>
              </a:extLst>
            </p:cNvPr>
            <p:cNvSpPr txBox="1"/>
            <p:nvPr/>
          </p:nvSpPr>
          <p:spPr>
            <a:xfrm>
              <a:off x="2823629" y="5673126"/>
              <a:ext cx="2347783" cy="48953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YAGNI 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 Outside-in form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)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CB8C6C6-96D3-4EE3-BEFC-19274BBCC9BF}"/>
                </a:ext>
              </a:extLst>
            </p:cNvPr>
            <p:cNvCxnSpPr>
              <a:cxnSpLocks/>
            </p:cNvCxnSpPr>
            <p:nvPr/>
          </p:nvCxnSpPr>
          <p:spPr>
            <a:xfrm>
              <a:off x="5270860" y="5952380"/>
              <a:ext cx="292053" cy="72133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988D43-AB66-442D-81CA-A0DAEEEFBC5E}"/>
              </a:ext>
            </a:extLst>
          </p:cNvPr>
          <p:cNvGrpSpPr/>
          <p:nvPr/>
        </p:nvGrpSpPr>
        <p:grpSpPr>
          <a:xfrm>
            <a:off x="6304868" y="3579231"/>
            <a:ext cx="2867354" cy="2154944"/>
            <a:chOff x="6304868" y="3579231"/>
            <a:chExt cx="2867354" cy="2154944"/>
          </a:xfrm>
        </p:grpSpPr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347792A5-75A1-45EE-8E2E-0FD10697773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rot="16200000" flipH="1">
              <a:off x="7434366" y="3996319"/>
              <a:ext cx="1634633" cy="1841079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586602-4344-41FF-BD9D-EBC03280968F}"/>
                </a:ext>
              </a:extLst>
            </p:cNvPr>
            <p:cNvSpPr txBox="1"/>
            <p:nvPr/>
          </p:nvSpPr>
          <p:spPr>
            <a:xfrm>
              <a:off x="6304868" y="3579231"/>
              <a:ext cx="2052549" cy="52031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 regression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US" sz="6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71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F49B4F3-B0C4-4499-A18A-D7768C91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0BF667A-4029-4139-B8C0-8A080DD2C239}"/>
              </a:ext>
            </a:extLst>
          </p:cNvPr>
          <p:cNvSpPr/>
          <p:nvPr/>
        </p:nvSpPr>
        <p:spPr>
          <a:xfrm>
            <a:off x="554169" y="-544759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Tests?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95CDFA-3C81-46BF-B3A5-CF7CF14662D5}"/>
              </a:ext>
            </a:extLst>
          </p:cNvPr>
          <p:cNvGrpSpPr/>
          <p:nvPr/>
        </p:nvGrpSpPr>
        <p:grpSpPr>
          <a:xfrm>
            <a:off x="6230933" y="2445002"/>
            <a:ext cx="5794117" cy="544506"/>
            <a:chOff x="6230933" y="2445002"/>
            <a:chExt cx="5794117" cy="544506"/>
          </a:xfrm>
        </p:grpSpPr>
        <p:sp>
          <p:nvSpPr>
            <p:cNvPr id="43" name="Rectangle: Single Corner Snipped 42">
              <a:extLst>
                <a:ext uri="{FF2B5EF4-FFF2-40B4-BE49-F238E27FC236}">
                  <a16:creationId xmlns:a16="http://schemas.microsoft.com/office/drawing/2014/main" id="{DB0E0FC2-C5FE-40FD-A34C-2C395FE179C0}"/>
                </a:ext>
              </a:extLst>
            </p:cNvPr>
            <p:cNvSpPr/>
            <p:nvPr/>
          </p:nvSpPr>
          <p:spPr>
            <a:xfrm>
              <a:off x="6230933" y="2445002"/>
              <a:ext cx="653143" cy="544506"/>
            </a:xfrm>
            <a:prstGeom prst="snip1Rect">
              <a:avLst/>
            </a:prstGeom>
            <a:solidFill>
              <a:srgbClr val="7F6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18D07D-9041-4143-8CFE-82CE54297EC3}"/>
                </a:ext>
              </a:extLst>
            </p:cNvPr>
            <p:cNvSpPr txBox="1"/>
            <p:nvPr/>
          </p:nvSpPr>
          <p:spPr>
            <a:xfrm>
              <a:off x="7222620" y="2532589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(E2E)</a:t>
              </a:r>
              <a:endParaRPr lang="en-GB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2CFDDB-BC47-4988-B92E-D3181FAE8D44}"/>
                </a:ext>
              </a:extLst>
            </p:cNvPr>
            <p:cNvGrpSpPr/>
            <p:nvPr/>
          </p:nvGrpSpPr>
          <p:grpSpPr>
            <a:xfrm>
              <a:off x="11540295" y="2480327"/>
              <a:ext cx="484755" cy="473857"/>
              <a:chOff x="11540295" y="2414343"/>
              <a:chExt cx="591685" cy="57838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EDF825-F8B2-4A2D-B82F-12AC96771DB9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2C047CA-2ECB-4D56-9196-D835BF911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DA8414-535F-4B0F-886A-9B342FD96347}"/>
                </a:ext>
              </a:extLst>
            </p:cNvPr>
            <p:cNvGrpSpPr/>
            <p:nvPr/>
          </p:nvGrpSpPr>
          <p:grpSpPr>
            <a:xfrm>
              <a:off x="10881686" y="2469159"/>
              <a:ext cx="481813" cy="496192"/>
              <a:chOff x="10881686" y="2445090"/>
              <a:chExt cx="588094" cy="60564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F66993-3D4B-4880-B3C1-AD7B2025FB1A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746759A-7190-40D6-A94F-601AE3D7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81923-56A9-49A2-894F-1B262DD73810}"/>
              </a:ext>
            </a:extLst>
          </p:cNvPr>
          <p:cNvGrpSpPr/>
          <p:nvPr/>
        </p:nvGrpSpPr>
        <p:grpSpPr>
          <a:xfrm>
            <a:off x="6230933" y="3562096"/>
            <a:ext cx="5805794" cy="544506"/>
            <a:chOff x="6230933" y="3587571"/>
            <a:chExt cx="5805794" cy="544506"/>
          </a:xfrm>
        </p:grpSpPr>
        <p:sp>
          <p:nvSpPr>
            <p:cNvPr id="69" name="Rectangle: Single Corner Snipped 68">
              <a:extLst>
                <a:ext uri="{FF2B5EF4-FFF2-40B4-BE49-F238E27FC236}">
                  <a16:creationId xmlns:a16="http://schemas.microsoft.com/office/drawing/2014/main" id="{B32338AE-328F-44A3-AE5F-8074B160BA39}"/>
                </a:ext>
              </a:extLst>
            </p:cNvPr>
            <p:cNvSpPr/>
            <p:nvPr/>
          </p:nvSpPr>
          <p:spPr>
            <a:xfrm>
              <a:off x="6230933" y="3587571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CEA78C-3B89-4A59-B6A8-1E4C2755CB7A}"/>
                </a:ext>
              </a:extLst>
            </p:cNvPr>
            <p:cNvSpPr txBox="1"/>
            <p:nvPr/>
          </p:nvSpPr>
          <p:spPr>
            <a:xfrm>
              <a:off x="7188658" y="3675158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(Contract)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586ABC-B76F-419D-9993-A983880EB04D}"/>
                </a:ext>
              </a:extLst>
            </p:cNvPr>
            <p:cNvGrpSpPr/>
            <p:nvPr/>
          </p:nvGrpSpPr>
          <p:grpSpPr>
            <a:xfrm>
              <a:off x="11551972" y="3622896"/>
              <a:ext cx="484755" cy="473857"/>
              <a:chOff x="11540295" y="2414343"/>
              <a:chExt cx="591685" cy="57838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91E8C72-88D6-4FBC-A327-DCC1791BF807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6EBFC8D-09D9-4B2B-92AD-51B063BAB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9B0D66C-9C0B-44E0-889F-C606EA263AFA}"/>
                </a:ext>
              </a:extLst>
            </p:cNvPr>
            <p:cNvGrpSpPr/>
            <p:nvPr/>
          </p:nvGrpSpPr>
          <p:grpSpPr>
            <a:xfrm>
              <a:off x="10893363" y="3611728"/>
              <a:ext cx="481813" cy="496192"/>
              <a:chOff x="10881686" y="2445090"/>
              <a:chExt cx="588094" cy="60564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D255FD-D340-46BA-B5A7-B90B12C54DB7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12A4A35-4AC5-41BC-89F6-10237D15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6D4E3-1B99-4392-864D-483C79462EF2}"/>
              </a:ext>
            </a:extLst>
          </p:cNvPr>
          <p:cNvGrpSpPr/>
          <p:nvPr/>
        </p:nvGrpSpPr>
        <p:grpSpPr>
          <a:xfrm>
            <a:off x="6230933" y="4628278"/>
            <a:ext cx="5773767" cy="646331"/>
            <a:chOff x="6230933" y="4628278"/>
            <a:chExt cx="5773767" cy="6463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FB74F6-9063-4168-B695-06584ECD3F79}"/>
                </a:ext>
              </a:extLst>
            </p:cNvPr>
            <p:cNvGrpSpPr/>
            <p:nvPr/>
          </p:nvGrpSpPr>
          <p:grpSpPr>
            <a:xfrm>
              <a:off x="6230933" y="4628278"/>
              <a:ext cx="4312021" cy="646331"/>
              <a:chOff x="6409351" y="4625433"/>
              <a:chExt cx="4312021" cy="646331"/>
            </a:xfrm>
          </p:grpSpPr>
          <p:sp>
            <p:nvSpPr>
              <p:cNvPr id="35" name="Rectangle: Single Corner Snipped 34">
                <a:extLst>
                  <a:ext uri="{FF2B5EF4-FFF2-40B4-BE49-F238E27FC236}">
                    <a16:creationId xmlns:a16="http://schemas.microsoft.com/office/drawing/2014/main" id="{E962FBE4-61BB-4B7F-9FEC-A5FDDEDCF2AA}"/>
                  </a:ext>
                </a:extLst>
              </p:cNvPr>
              <p:cNvSpPr/>
              <p:nvPr/>
            </p:nvSpPr>
            <p:spPr>
              <a:xfrm>
                <a:off x="6409351" y="4676345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C3C8D5-77F3-4FE0-A912-91C61F0A74B1}"/>
                  </a:ext>
                </a:extLst>
              </p:cNvPr>
              <p:cNvSpPr txBox="1"/>
              <p:nvPr/>
            </p:nvSpPr>
            <p:spPr>
              <a:xfrm>
                <a:off x="7367077" y="4625433"/>
                <a:ext cx="3354295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(coarse-grained unit)</a:t>
                </a:r>
                <a: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  <a:t> </a:t>
                </a:r>
                <a:b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</a:b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Acceptance Tests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33DA7C-FDEE-4BD0-895B-F88A700569AD}"/>
                </a:ext>
              </a:extLst>
            </p:cNvPr>
            <p:cNvGrpSpPr/>
            <p:nvPr/>
          </p:nvGrpSpPr>
          <p:grpSpPr>
            <a:xfrm>
              <a:off x="10889641" y="4745825"/>
              <a:ext cx="473857" cy="473857"/>
              <a:chOff x="10889641" y="4745825"/>
              <a:chExt cx="473857" cy="47385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E19F777-7203-4BB2-8C49-226FB94AC70F}"/>
                  </a:ext>
                </a:extLst>
              </p:cNvPr>
              <p:cNvSpPr/>
              <p:nvPr/>
            </p:nvSpPr>
            <p:spPr>
              <a:xfrm>
                <a:off x="10889641" y="4745825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ightning Bolt 33">
                <a:extLst>
                  <a:ext uri="{FF2B5EF4-FFF2-40B4-BE49-F238E27FC236}">
                    <a16:creationId xmlns:a16="http://schemas.microsoft.com/office/drawing/2014/main" id="{AA226FEE-56C9-470A-AFDF-F81A231EC76D}"/>
                  </a:ext>
                </a:extLst>
              </p:cNvPr>
              <p:cNvSpPr/>
              <p:nvPr/>
            </p:nvSpPr>
            <p:spPr>
              <a:xfrm flipH="1">
                <a:off x="10991744" y="4837369"/>
                <a:ext cx="290767" cy="290767"/>
              </a:xfrm>
              <a:prstGeom prst="lightningBol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5" name="Octagon 14">
              <a:extLst>
                <a:ext uri="{FF2B5EF4-FFF2-40B4-BE49-F238E27FC236}">
                  <a16:creationId xmlns:a16="http://schemas.microsoft.com/office/drawing/2014/main" id="{53B38AF4-0035-4421-B753-C682C5DB25E2}"/>
                </a:ext>
              </a:extLst>
            </p:cNvPr>
            <p:cNvSpPr/>
            <p:nvPr/>
          </p:nvSpPr>
          <p:spPr>
            <a:xfrm>
              <a:off x="11594895" y="4821397"/>
              <a:ext cx="409805" cy="287669"/>
            </a:xfrm>
            <a:prstGeom prst="octagon">
              <a:avLst>
                <a:gd name="adj" fmla="val 30445"/>
              </a:avLst>
            </a:prstGeom>
            <a:solidFill>
              <a:srgbClr val="2E8EE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C171D6-D3B7-48E3-9E80-0188E3E2005C}"/>
              </a:ext>
            </a:extLst>
          </p:cNvPr>
          <p:cNvGrpSpPr/>
          <p:nvPr/>
        </p:nvGrpSpPr>
        <p:grpSpPr>
          <a:xfrm>
            <a:off x="6230933" y="5796285"/>
            <a:ext cx="5793060" cy="544506"/>
            <a:chOff x="6230933" y="5796285"/>
            <a:chExt cx="5793060" cy="5445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DD836E-7AD4-4563-9D07-0CACDDC810BA}"/>
                </a:ext>
              </a:extLst>
            </p:cNvPr>
            <p:cNvGrpSpPr/>
            <p:nvPr/>
          </p:nvGrpSpPr>
          <p:grpSpPr>
            <a:xfrm>
              <a:off x="6230933" y="5796285"/>
              <a:ext cx="4026215" cy="544506"/>
              <a:chOff x="6409351" y="5796285"/>
              <a:chExt cx="4026215" cy="544506"/>
            </a:xfrm>
          </p:grpSpPr>
          <p:sp>
            <p:nvSpPr>
              <p:cNvPr id="36" name="Rectangle: Single Corner Snipped 35">
                <a:extLst>
                  <a:ext uri="{FF2B5EF4-FFF2-40B4-BE49-F238E27FC236}">
                    <a16:creationId xmlns:a16="http://schemas.microsoft.com/office/drawing/2014/main" id="{92FD954E-4A6E-45C9-AC80-DE18335996EB}"/>
                  </a:ext>
                </a:extLst>
              </p:cNvPr>
              <p:cNvSpPr/>
              <p:nvPr/>
            </p:nvSpPr>
            <p:spPr>
              <a:xfrm>
                <a:off x="6409351" y="5796285"/>
                <a:ext cx="653143" cy="544506"/>
              </a:xfrm>
              <a:prstGeom prst="snip1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UT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36F9D1-1634-43B5-AD1C-4278695105CA}"/>
                  </a:ext>
                </a:extLst>
              </p:cNvPr>
              <p:cNvSpPr txBox="1"/>
              <p:nvPr/>
            </p:nvSpPr>
            <p:spPr>
              <a:xfrm>
                <a:off x="7367079" y="5883872"/>
                <a:ext cx="30684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(fine-grained)</a:t>
                </a: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 Unit Tests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AF2DF4-114E-43B9-B971-68101506AB79}"/>
                </a:ext>
              </a:extLst>
            </p:cNvPr>
            <p:cNvGrpSpPr/>
            <p:nvPr/>
          </p:nvGrpSpPr>
          <p:grpSpPr>
            <a:xfrm>
              <a:off x="11550136" y="5826116"/>
              <a:ext cx="473857" cy="473857"/>
              <a:chOff x="12336437" y="4304163"/>
              <a:chExt cx="473857" cy="473857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468E7D1-22E9-4582-92B0-C091611A8794}"/>
                  </a:ext>
                </a:extLst>
              </p:cNvPr>
              <p:cNvSpPr/>
              <p:nvPr/>
            </p:nvSpPr>
            <p:spPr>
              <a:xfrm>
                <a:off x="12336437" y="4304163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0F68851-6676-42C9-A583-17446F70CE8A}"/>
                  </a:ext>
                </a:extLst>
              </p:cNvPr>
              <p:cNvSpPr/>
              <p:nvPr/>
            </p:nvSpPr>
            <p:spPr>
              <a:xfrm>
                <a:off x="12521857" y="4517163"/>
                <a:ext cx="111083" cy="8797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1A8431-7CDD-4FCE-9186-A81900120E92}"/>
                </a:ext>
              </a:extLst>
            </p:cNvPr>
            <p:cNvGrpSpPr/>
            <p:nvPr/>
          </p:nvGrpSpPr>
          <p:grpSpPr>
            <a:xfrm>
              <a:off x="10878548" y="5826115"/>
              <a:ext cx="473857" cy="473857"/>
              <a:chOff x="10889640" y="5831609"/>
              <a:chExt cx="473857" cy="47385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34C18CC-6838-4FD2-8AA4-97BDED5CE729}"/>
                  </a:ext>
                </a:extLst>
              </p:cNvPr>
              <p:cNvSpPr/>
              <p:nvPr/>
            </p:nvSpPr>
            <p:spPr>
              <a:xfrm>
                <a:off x="10889640" y="5831609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Lightning Bolt 43">
                <a:extLst>
                  <a:ext uri="{FF2B5EF4-FFF2-40B4-BE49-F238E27FC236}">
                    <a16:creationId xmlns:a16="http://schemas.microsoft.com/office/drawing/2014/main" id="{007D1EA8-135C-46E9-B69E-58E003942EF6}"/>
                  </a:ext>
                </a:extLst>
              </p:cNvPr>
              <p:cNvSpPr/>
              <p:nvPr/>
            </p:nvSpPr>
            <p:spPr>
              <a:xfrm flipH="1">
                <a:off x="11001269" y="5904102"/>
                <a:ext cx="290767" cy="290767"/>
              </a:xfrm>
              <a:prstGeom prst="lightningBol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41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84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4CE120C-DEF8-4A4E-8436-92701590426B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AF69AC-F430-4942-9B37-9715D8272292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BA51C7-6639-428C-B1F2-92EF93EE2860}"/>
              </a:ext>
            </a:extLst>
          </p:cNvPr>
          <p:cNvGrpSpPr/>
          <p:nvPr/>
        </p:nvGrpSpPr>
        <p:grpSpPr>
          <a:xfrm>
            <a:off x="7047561" y="2390051"/>
            <a:ext cx="3578139" cy="2799827"/>
            <a:chOff x="7047561" y="2390051"/>
            <a:chExt cx="3578139" cy="2799827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9D81E05-387D-4389-9B28-4D5B19783F17}"/>
                </a:ext>
              </a:extLst>
            </p:cNvPr>
            <p:cNvGrpSpPr/>
            <p:nvPr/>
          </p:nvGrpSpPr>
          <p:grpSpPr>
            <a:xfrm>
              <a:off x="7047561" y="2390051"/>
              <a:ext cx="3578139" cy="2799827"/>
              <a:chOff x="7047561" y="2390051"/>
              <a:chExt cx="3578139" cy="279982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4642883-E9C9-4769-9BFA-B80150BB6FC6}"/>
                  </a:ext>
                </a:extLst>
              </p:cNvPr>
              <p:cNvGrpSpPr/>
              <p:nvPr/>
            </p:nvGrpSpPr>
            <p:grpSpPr>
              <a:xfrm>
                <a:off x="7047561" y="2483217"/>
                <a:ext cx="3578139" cy="2706661"/>
                <a:chOff x="6882718" y="2581188"/>
                <a:chExt cx="3578139" cy="2706661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3C017AD-1CF9-4ED1-8359-CFFFF6AA72F3}"/>
                    </a:ext>
                  </a:extLst>
                </p:cNvPr>
                <p:cNvSpPr/>
                <p:nvPr/>
              </p:nvSpPr>
              <p:spPr>
                <a:xfrm>
                  <a:off x="6882718" y="2581188"/>
                  <a:ext cx="3578139" cy="2706661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3B1E4A0A-2FF6-435D-AE18-F65622DA0396}"/>
                    </a:ext>
                  </a:extLst>
                </p:cNvPr>
                <p:cNvSpPr/>
                <p:nvPr/>
              </p:nvSpPr>
              <p:spPr>
                <a:xfrm>
                  <a:off x="7609203" y="291558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0B96201-FBAA-432C-A632-591EADD6F9E2}"/>
                    </a:ext>
                  </a:extLst>
                </p:cNvPr>
                <p:cNvSpPr/>
                <p:nvPr/>
              </p:nvSpPr>
              <p:spPr>
                <a:xfrm>
                  <a:off x="7521760" y="4177539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0995EAB6-6522-4572-B132-D5BB63896DE9}"/>
                    </a:ext>
                  </a:extLst>
                </p:cNvPr>
                <p:cNvSpPr/>
                <p:nvPr/>
              </p:nvSpPr>
              <p:spPr>
                <a:xfrm>
                  <a:off x="8925839" y="3237875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5DB95655-1790-499E-A6E6-22D2DB372E02}"/>
                    </a:ext>
                  </a:extLst>
                </p:cNvPr>
                <p:cNvSpPr/>
                <p:nvPr/>
              </p:nvSpPr>
              <p:spPr>
                <a:xfrm>
                  <a:off x="9299897" y="388287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619E8A0F-E8F1-427C-BF14-15039D2F6E57}"/>
                    </a:ext>
                  </a:extLst>
                </p:cNvPr>
                <p:cNvSpPr/>
                <p:nvPr/>
              </p:nvSpPr>
              <p:spPr>
                <a:xfrm>
                  <a:off x="8406955" y="455978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4" name="Connector: Elbow 13">
                  <a:extLst>
                    <a:ext uri="{FF2B5EF4-FFF2-40B4-BE49-F238E27FC236}">
                      <a16:creationId xmlns:a16="http://schemas.microsoft.com/office/drawing/2014/main" id="{020A4D9B-9D33-4D81-B2B1-2748A59761DF}"/>
                    </a:ext>
                  </a:extLst>
                </p:cNvPr>
                <p:cNvCxnSpPr>
                  <a:stCxn id="7" idx="3"/>
                  <a:endCxn id="19" idx="1"/>
                </p:cNvCxnSpPr>
                <p:nvPr/>
              </p:nvCxnSpPr>
              <p:spPr>
                <a:xfrm>
                  <a:off x="8072185" y="3106712"/>
                  <a:ext cx="853654" cy="322288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6AF9A897-0D97-4875-B6D1-5DED2A3AC6C8}"/>
                    </a:ext>
                  </a:extLst>
                </p:cNvPr>
                <p:cNvCxnSpPr>
                  <a:stCxn id="19" idx="3"/>
                  <a:endCxn id="20" idx="3"/>
                </p:cNvCxnSpPr>
                <p:nvPr/>
              </p:nvCxnSpPr>
              <p:spPr>
                <a:xfrm>
                  <a:off x="9388821" y="3429000"/>
                  <a:ext cx="374058" cy="645003"/>
                </a:xfrm>
                <a:prstGeom prst="bentConnector3">
                  <a:avLst>
                    <a:gd name="adj1" fmla="val 161114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D4132A7A-F9DD-43A2-BFCA-55B739EEE26C}"/>
                    </a:ext>
                  </a:extLst>
                </p:cNvPr>
                <p:cNvCxnSpPr>
                  <a:stCxn id="18" idx="3"/>
                  <a:endCxn id="21" idx="1"/>
                </p:cNvCxnSpPr>
                <p:nvPr/>
              </p:nvCxnSpPr>
              <p:spPr>
                <a:xfrm>
                  <a:off x="7984742" y="4368664"/>
                  <a:ext cx="422213" cy="382249"/>
                </a:xfrm>
                <a:prstGeom prst="bentConnector3">
                  <a:avLst>
                    <a:gd name="adj1" fmla="val 64307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FBC98D2F-F3B7-4C8F-A876-3E4315051910}"/>
                    </a:ext>
                  </a:extLst>
                </p:cNvPr>
                <p:cNvCxnSpPr>
                  <a:stCxn id="7" idx="2"/>
                  <a:endCxn id="18" idx="0"/>
                </p:cNvCxnSpPr>
                <p:nvPr/>
              </p:nvCxnSpPr>
              <p:spPr>
                <a:xfrm flipH="1">
                  <a:off x="7753251" y="3297836"/>
                  <a:ext cx="87443" cy="87970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C50C0532-995E-4B9E-86B4-73E60647BFAA}"/>
                    </a:ext>
                  </a:extLst>
                </p:cNvPr>
                <p:cNvSpPr/>
                <p:nvPr/>
              </p:nvSpPr>
              <p:spPr>
                <a:xfrm>
                  <a:off x="8072185" y="3020556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Diamond 29">
                  <a:extLst>
                    <a:ext uri="{FF2B5EF4-FFF2-40B4-BE49-F238E27FC236}">
                      <a16:creationId xmlns:a16="http://schemas.microsoft.com/office/drawing/2014/main" id="{AF748BE4-7139-4220-9D25-454DCA11AD45}"/>
                    </a:ext>
                  </a:extLst>
                </p:cNvPr>
                <p:cNvSpPr/>
                <p:nvPr/>
              </p:nvSpPr>
              <p:spPr>
                <a:xfrm>
                  <a:off x="9394132" y="333814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DCBD962-5247-4009-B6D8-81D90A739320}"/>
                  </a:ext>
                </a:extLst>
              </p:cNvPr>
              <p:cNvSpPr/>
              <p:nvPr/>
            </p:nvSpPr>
            <p:spPr>
              <a:xfrm>
                <a:off x="7907626" y="2390051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CFD5B8F-D9F1-45CC-814D-55BD72E091FF}"/>
                  </a:ext>
                </a:extLst>
              </p:cNvPr>
              <p:cNvCxnSpPr>
                <a:endCxn id="7" idx="0"/>
              </p:cNvCxnSpPr>
              <p:nvPr/>
            </p:nvCxnSpPr>
            <p:spPr>
              <a:xfrm>
                <a:off x="8005537" y="2589066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4BFB4A-61EF-4081-A2FF-BEF9469591ED}"/>
                </a:ext>
              </a:extLst>
            </p:cNvPr>
            <p:cNvSpPr txBox="1"/>
            <p:nvPr/>
          </p:nvSpPr>
          <p:spPr>
            <a:xfrm>
              <a:off x="9988550" y="2508250"/>
              <a:ext cx="596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</p:grpSp>
      <p:sp>
        <p:nvSpPr>
          <p:cNvPr id="33" name="Diamond 32">
            <a:extLst>
              <a:ext uri="{FF2B5EF4-FFF2-40B4-BE49-F238E27FC236}">
                <a16:creationId xmlns:a16="http://schemas.microsoft.com/office/drawing/2014/main" id="{2DC5DD25-C989-4BC2-B52B-2F06AC819B80}"/>
              </a:ext>
            </a:extLst>
          </p:cNvPr>
          <p:cNvSpPr/>
          <p:nvPr/>
        </p:nvSpPr>
        <p:spPr>
          <a:xfrm>
            <a:off x="8154000" y="4179600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5C6519-2036-45C2-AD8D-8DCBBA40552B}"/>
              </a:ext>
            </a:extLst>
          </p:cNvPr>
          <p:cNvSpPr txBox="1"/>
          <p:nvPr/>
        </p:nvSpPr>
        <p:spPr>
          <a:xfrm>
            <a:off x="7401600" y="340200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29897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FA3D6-116A-4B69-9842-A188A36F7B33}"/>
              </a:ext>
            </a:extLst>
          </p:cNvPr>
          <p:cNvGrpSpPr/>
          <p:nvPr/>
        </p:nvGrpSpPr>
        <p:grpSpPr>
          <a:xfrm>
            <a:off x="5652745" y="1355830"/>
            <a:ext cx="6149675" cy="4961434"/>
            <a:chOff x="5652745" y="1355830"/>
            <a:chExt cx="6149675" cy="4961434"/>
          </a:xfrm>
        </p:grpSpPr>
        <p:sp>
          <p:nvSpPr>
            <p:cNvPr id="33" name="Rectangle: Single Corner Snipped 32">
              <a:extLst>
                <a:ext uri="{FF2B5EF4-FFF2-40B4-BE49-F238E27FC236}">
                  <a16:creationId xmlns:a16="http://schemas.microsoft.com/office/drawing/2014/main" id="{78680A61-3AA9-4348-9C90-17A1A06E84B2}"/>
                </a:ext>
              </a:extLst>
            </p:cNvPr>
            <p:cNvSpPr/>
            <p:nvPr/>
          </p:nvSpPr>
          <p:spPr>
            <a:xfrm>
              <a:off x="5652745" y="319456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4" name="Rectangle: Single Corner Snipped 33">
              <a:extLst>
                <a:ext uri="{FF2B5EF4-FFF2-40B4-BE49-F238E27FC236}">
                  <a16:creationId xmlns:a16="http://schemas.microsoft.com/office/drawing/2014/main" id="{4AFC6462-E986-4F90-BBD2-6BC1646E7B97}"/>
                </a:ext>
              </a:extLst>
            </p:cNvPr>
            <p:cNvSpPr/>
            <p:nvPr/>
          </p:nvSpPr>
          <p:spPr>
            <a:xfrm>
              <a:off x="5656633" y="4917625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92FD954E-4A6E-45C9-AC80-DE18335996EB}"/>
                </a:ext>
              </a:extLst>
            </p:cNvPr>
            <p:cNvSpPr/>
            <p:nvPr/>
          </p:nvSpPr>
          <p:spPr>
            <a:xfrm>
              <a:off x="10435574" y="135583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7" name="Rectangle: Single Corner Snipped 36">
              <a:extLst>
                <a:ext uri="{FF2B5EF4-FFF2-40B4-BE49-F238E27FC236}">
                  <a16:creationId xmlns:a16="http://schemas.microsoft.com/office/drawing/2014/main" id="{D632A309-1600-47D6-9A4A-872FFB7FA6E2}"/>
                </a:ext>
              </a:extLst>
            </p:cNvPr>
            <p:cNvSpPr/>
            <p:nvPr/>
          </p:nvSpPr>
          <p:spPr>
            <a:xfrm>
              <a:off x="11149277" y="362265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00CA79F6-A508-45D9-842A-1A681FAB9B21}"/>
                </a:ext>
              </a:extLst>
            </p:cNvPr>
            <p:cNvSpPr/>
            <p:nvPr/>
          </p:nvSpPr>
          <p:spPr>
            <a:xfrm>
              <a:off x="10234619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1ACAE1DE-2F8E-4C38-AA4B-DEC3517CEFE9}"/>
                </a:ext>
              </a:extLst>
            </p:cNvPr>
            <p:cNvSpPr/>
            <p:nvPr/>
          </p:nvSpPr>
          <p:spPr>
            <a:xfrm>
              <a:off x="7961815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51B82E-DFDF-4D78-9A86-E077D6D7400D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305888" y="3466821"/>
              <a:ext cx="1371653" cy="6721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9DB284E-C2CB-4707-8631-EB0A6A362FE0}"/>
                </a:ext>
              </a:extLst>
            </p:cNvPr>
            <p:cNvCxnSpPr>
              <a:cxnSpLocks/>
              <a:stCxn id="34" idx="0"/>
              <a:endCxn id="18" idx="1"/>
            </p:cNvCxnSpPr>
            <p:nvPr/>
          </p:nvCxnSpPr>
          <p:spPr>
            <a:xfrm flipV="1">
              <a:off x="6309776" y="4270693"/>
              <a:ext cx="1376827" cy="9191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1A5B5ED-6BEF-4953-B500-DF773CDFE77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309776" y="4758864"/>
              <a:ext cx="2262022" cy="43101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B904F89-A21E-4115-8722-6B2B25F3BB52}"/>
                </a:ext>
              </a:extLst>
            </p:cNvPr>
            <p:cNvCxnSpPr>
              <a:cxnSpLocks/>
              <a:stCxn id="36" idx="1"/>
              <a:endCxn id="19" idx="0"/>
            </p:cNvCxnSpPr>
            <p:nvPr/>
          </p:nvCxnSpPr>
          <p:spPr>
            <a:xfrm flipH="1">
              <a:off x="9322173" y="1900336"/>
              <a:ext cx="1439973" cy="123956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4D0EA94-3FA0-4503-809B-FEDEEA2B5545}"/>
                </a:ext>
              </a:extLst>
            </p:cNvPr>
            <p:cNvCxnSpPr>
              <a:cxnSpLocks/>
              <a:stCxn id="37" idx="2"/>
              <a:endCxn id="20" idx="3"/>
            </p:cNvCxnSpPr>
            <p:nvPr/>
          </p:nvCxnSpPr>
          <p:spPr>
            <a:xfrm flipH="1">
              <a:off x="9927722" y="3894903"/>
              <a:ext cx="1221555" cy="8112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FF0006-AE02-4D3F-9AC8-7C9F50F39B35}"/>
                </a:ext>
              </a:extLst>
            </p:cNvPr>
            <p:cNvCxnSpPr>
              <a:cxnSpLocks/>
              <a:stCxn id="38" idx="3"/>
              <a:endCxn id="20" idx="2"/>
            </p:cNvCxnSpPr>
            <p:nvPr/>
          </p:nvCxnSpPr>
          <p:spPr>
            <a:xfrm flipH="1" flipV="1">
              <a:off x="9696231" y="4167156"/>
              <a:ext cx="864960" cy="160560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98B155C-A1AD-419C-A8AB-861D2897627D}"/>
                </a:ext>
              </a:extLst>
            </p:cNvPr>
            <p:cNvCxnSpPr>
              <a:cxnSpLocks/>
              <a:stCxn id="39" idx="3"/>
              <a:endCxn id="21" idx="2"/>
            </p:cNvCxnSpPr>
            <p:nvPr/>
          </p:nvCxnSpPr>
          <p:spPr>
            <a:xfrm flipV="1">
              <a:off x="8288387" y="4844066"/>
              <a:ext cx="514902" cy="92869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80CE2F-FE04-45C3-A18B-378704BEC15D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19CFF-3B4C-4E1A-ADD7-12B3AD0EFF0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84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  <a:endCxn id="21" idx="2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229447-4767-409D-89E9-58DDC5883099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3E515B-FD17-4528-B4DE-B8D790A5A8E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4149A7-6E75-4814-8830-F21F4ED6E240}"/>
              </a:ext>
            </a:extLst>
          </p:cNvPr>
          <p:cNvSpPr txBox="1"/>
          <p:nvPr/>
        </p:nvSpPr>
        <p:spPr>
          <a:xfrm>
            <a:off x="7314855" y="2938272"/>
            <a:ext cx="2857778" cy="73575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Now we want to change our implementation here</a:t>
            </a:r>
          </a:p>
        </p:txBody>
      </p:sp>
    </p:spTree>
    <p:extLst>
      <p:ext uri="{BB962C8B-B14F-4D97-AF65-F5344CB8AC3E}">
        <p14:creationId xmlns:p14="http://schemas.microsoft.com/office/powerpoint/2010/main" val="1635871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2BC32C-9AFE-4027-8B1C-D73B7AEABE20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00C009-8F38-44AA-B043-C73B5EBCA92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899273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2664</TotalTime>
  <Words>1272</Words>
  <Application>Microsoft Office PowerPoint</Application>
  <PresentationFormat>Widescreen</PresentationFormat>
  <Paragraphs>269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Alte Haas Grotesk</vt:lpstr>
      <vt:lpstr>Arial</vt:lpstr>
      <vt:lpstr>Bahnschrift SemiLight Condensed</vt:lpstr>
      <vt:lpstr>Calibri</vt:lpstr>
      <vt:lpstr>Chantilly-Light</vt:lpstr>
      <vt:lpstr>DK More Or Less</vt:lpstr>
      <vt:lpstr>Office Theme</vt:lpstr>
      <vt:lpstr>Write Antifragile &amp; Domain-Driven Tests with  </vt:lpstr>
      <vt:lpstr>Disclaimers</vt:lpstr>
      <vt:lpstr>Why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is for machine  Code is for people  We care people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PIERRAIN Thomas</cp:lastModifiedBy>
  <cp:revision>324</cp:revision>
  <cp:lastPrinted>2021-01-24T16:35:49Z</cp:lastPrinted>
  <dcterms:created xsi:type="dcterms:W3CDTF">2021-01-22T11:53:11Z</dcterms:created>
  <dcterms:modified xsi:type="dcterms:W3CDTF">2021-02-09T11:40:01Z</dcterms:modified>
</cp:coreProperties>
</file>